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8"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9" Type="http://schemas.openxmlformats.org/officeDocument/2006/relationships/slide" Target="slides/slide1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5">
            <a:extLst>
              <a:ext uri="{FF2B5EF4-FFF2-40B4-BE49-F238E27FC236}">
                <a16:creationId xmlns:a16="http://schemas.microsoft.com/office/drawing/2014/main" id="{0AADBD27-226E-51C2-CE86-5821D4436E66}"/>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67586" name="Rectangle 2">
            <a:extLst>
              <a:ext uri="{FF2B5EF4-FFF2-40B4-BE49-F238E27FC236}">
                <a16:creationId xmlns:a16="http://schemas.microsoft.com/office/drawing/2014/main" id="{158C895A-5E9A-05AE-509C-DCA5F167FD9B}"/>
              </a:ext>
            </a:extLst>
          </p:cNvPr>
          <p:cNvSpPr>
            <a:spLocks noGrp="1" noChangeArrowheads="1"/>
          </p:cNvSpPr>
          <p:nvPr>
            <p:ph type="title"/>
          </p:nvPr>
        </p:nvSpPr>
        <p:spPr>
          <a:xfrm>
            <a:off x="0" y="228600"/>
            <a:ext cx="9144000" cy="657225"/>
          </a:xfrm>
        </p:spPr>
        <p:txBody>
          <a:bodyPr/>
          <a:lstStyle/>
          <a:p>
            <a:r>
              <a:rPr lang="en-US" altLang="zh-CN" sz="1800">
                <a:solidFill>
                  <a:schemeClr val="tx1"/>
                </a:solidFill>
                <a:latin typeface="Arial Black" panose="020B0A04020102020204" pitchFamily="34" charset="0"/>
                <a:ea typeface="宋体" panose="02010600030101010101" pitchFamily="2" charset="-122"/>
              </a:rPr>
              <a:t>Standard Performance Measures</a:t>
            </a:r>
            <a:endParaRPr lang="en-US" altLang="zh-CN" sz="2400">
              <a:solidFill>
                <a:schemeClr val="tx1"/>
              </a:solidFill>
              <a:latin typeface="Arial Black" panose="020B0A04020102020204" pitchFamily="34" charset="0"/>
              <a:ea typeface="宋体" panose="02010600030101010101" pitchFamily="2" charset="-122"/>
            </a:endParaRPr>
          </a:p>
        </p:txBody>
      </p:sp>
      <p:sp>
        <p:nvSpPr>
          <p:cNvPr id="67587" name="Rectangle 3">
            <a:extLst>
              <a:ext uri="{FF2B5EF4-FFF2-40B4-BE49-F238E27FC236}">
                <a16:creationId xmlns:a16="http://schemas.microsoft.com/office/drawing/2014/main" id="{83A6BCAB-3F72-B1D9-88C3-AA9E57533197}"/>
              </a:ext>
            </a:extLst>
          </p:cNvPr>
          <p:cNvSpPr>
            <a:spLocks noGrp="1" noChangeArrowheads="1"/>
          </p:cNvSpPr>
          <p:nvPr>
            <p:ph type="body" sz="half" idx="2"/>
          </p:nvPr>
        </p:nvSpPr>
        <p:spPr>
          <a:xfrm>
            <a:off x="1600200" y="1219200"/>
            <a:ext cx="5105400" cy="5105400"/>
          </a:xfrm>
        </p:spPr>
        <p:txBody>
          <a:bodyPr/>
          <a:lstStyle/>
          <a:p>
            <a:pPr marL="231775" indent="-231775">
              <a:lnSpc>
                <a:spcPct val="80000"/>
              </a:lnSpc>
            </a:pPr>
            <a:r>
              <a:rPr lang="en-US" altLang="zh-CN" sz="1000">
                <a:ea typeface="宋体" panose="02010600030101010101" pitchFamily="2" charset="-122"/>
              </a:rPr>
              <a:t>Percent supervisors with current performance expectations for workforce management </a:t>
            </a:r>
          </a:p>
          <a:p>
            <a:pPr marL="231775" indent="-231775">
              <a:lnSpc>
                <a:spcPct val="80000"/>
              </a:lnSpc>
            </a:pPr>
            <a:r>
              <a:rPr lang="en-US" altLang="zh-CN" sz="1000">
                <a:ea typeface="宋体" panose="02010600030101010101" pitchFamily="2" charset="-122"/>
              </a:rPr>
              <a:t>Management profile</a:t>
            </a:r>
          </a:p>
          <a:p>
            <a:pPr marL="231775" indent="-231775">
              <a:lnSpc>
                <a:spcPct val="80000"/>
              </a:lnSpc>
            </a:pPr>
            <a:r>
              <a:rPr lang="en-US" altLang="zh-CN" sz="1000">
                <a:ea typeface="宋体" panose="02010600030101010101" pitchFamily="2" charset="-122"/>
              </a:rPr>
              <a:t>Workforce planning measure (TBD)</a:t>
            </a:r>
          </a:p>
          <a:p>
            <a:pPr marL="231775" indent="-231775">
              <a:lnSpc>
                <a:spcPct val="80000"/>
              </a:lnSpc>
            </a:pPr>
            <a:r>
              <a:rPr lang="en-US" altLang="zh-CN" sz="1000">
                <a:ea typeface="宋体" panose="02010600030101010101" pitchFamily="2" charset="-122"/>
              </a:rPr>
              <a:t>Percent employees with current position/competencies descriptions</a:t>
            </a: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Time-to-fill funded vacancies</a:t>
            </a:r>
          </a:p>
          <a:p>
            <a:pPr marL="231775" indent="-231775">
              <a:lnSpc>
                <a:spcPct val="80000"/>
              </a:lnSpc>
            </a:pPr>
            <a:r>
              <a:rPr lang="en-US" altLang="zh-CN" sz="1000">
                <a:ea typeface="宋体" panose="02010600030101010101" pitchFamily="2" charset="-122"/>
              </a:rPr>
              <a:t>Candidate quality</a:t>
            </a:r>
          </a:p>
          <a:p>
            <a:pPr marL="231775" indent="-231775">
              <a:lnSpc>
                <a:spcPct val="80000"/>
              </a:lnSpc>
            </a:pPr>
            <a:r>
              <a:rPr lang="en-US" altLang="zh-CN" sz="1000">
                <a:ea typeface="宋体" panose="02010600030101010101" pitchFamily="2" charset="-122"/>
              </a:rPr>
              <a:t>Hiring Balance (Proportion of appointment types)</a:t>
            </a:r>
          </a:p>
          <a:p>
            <a:pPr marL="231775" indent="-231775">
              <a:lnSpc>
                <a:spcPct val="80000"/>
              </a:lnSpc>
            </a:pPr>
            <a:r>
              <a:rPr lang="en-US" altLang="zh-CN" sz="1000">
                <a:ea typeface="宋体" panose="02010600030101010101" pitchFamily="2" charset="-122"/>
              </a:rPr>
              <a:t>Separation during review period</a:t>
            </a: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expectations</a:t>
            </a:r>
          </a:p>
          <a:p>
            <a:pPr marL="231775" indent="-231775">
              <a:lnSpc>
                <a:spcPct val="80000"/>
              </a:lnSpc>
            </a:pPr>
            <a:r>
              <a:rPr lang="en-US" altLang="zh-CN" sz="1000">
                <a:ea typeface="宋体" panose="02010600030101010101" pitchFamily="2" charset="-122"/>
              </a:rPr>
              <a:t>Employee survey ratings on “productive workplace” questions</a:t>
            </a:r>
          </a:p>
          <a:p>
            <a:pPr marL="231775" indent="-231775">
              <a:lnSpc>
                <a:spcPct val="80000"/>
              </a:lnSpc>
            </a:pPr>
            <a:r>
              <a:rPr lang="en-US" altLang="zh-CN" sz="1000">
                <a:ea typeface="宋体" panose="02010600030101010101" pitchFamily="2" charset="-122"/>
              </a:rPr>
              <a:t>Overtime usage </a:t>
            </a:r>
          </a:p>
          <a:p>
            <a:pPr marL="231775" indent="-231775">
              <a:lnSpc>
                <a:spcPct val="80000"/>
              </a:lnSpc>
            </a:pPr>
            <a:r>
              <a:rPr lang="en-US" altLang="zh-CN" sz="1000">
                <a:ea typeface="宋体" panose="02010600030101010101" pitchFamily="2" charset="-122"/>
              </a:rPr>
              <a:t>Sick leave usage</a:t>
            </a:r>
          </a:p>
          <a:p>
            <a:pPr marL="231775" indent="-231775">
              <a:lnSpc>
                <a:spcPct val="80000"/>
              </a:lnSpc>
            </a:pPr>
            <a:r>
              <a:rPr lang="en-US" altLang="zh-CN" sz="1000">
                <a:ea typeface="宋体" panose="02010600030101010101" pitchFamily="2" charset="-122"/>
              </a:rPr>
              <a:t>Non-disciplinary grievances/appeals filed and disposition (outcomes)</a:t>
            </a:r>
          </a:p>
          <a:p>
            <a:pPr marL="231775" indent="-231775">
              <a:lnSpc>
                <a:spcPct val="80000"/>
              </a:lnSpc>
            </a:pPr>
            <a:r>
              <a:rPr lang="en-US" altLang="zh-CN" sz="1000">
                <a:ea typeface="宋体" panose="02010600030101010101" pitchFamily="2" charset="-122"/>
              </a:rPr>
              <a:t>Worker safety</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spcBef>
                <a:spcPct val="15000"/>
              </a:spcBef>
            </a:pPr>
            <a:r>
              <a:rPr lang="en-US" altLang="zh-CN" sz="1000">
                <a:ea typeface="宋体" panose="02010600030101010101" pitchFamily="2" charset="-122"/>
              </a:rPr>
              <a:t>Percent employees with current individual development plans </a:t>
            </a:r>
          </a:p>
          <a:p>
            <a:pPr marL="231775" indent="-231775">
              <a:lnSpc>
                <a:spcPct val="80000"/>
              </a:lnSpc>
            </a:pPr>
            <a:r>
              <a:rPr lang="en-US" altLang="zh-CN" sz="1000">
                <a:ea typeface="宋体" panose="02010600030101010101" pitchFamily="2" charset="-122"/>
              </a:rPr>
              <a:t>Employee survey ratings on “learning &amp; development” questions</a:t>
            </a:r>
          </a:p>
          <a:p>
            <a:pPr marL="231775" indent="-231775">
              <a:lnSpc>
                <a:spcPct val="80000"/>
              </a:lnSpc>
            </a:pPr>
            <a:r>
              <a:rPr lang="en-US" altLang="zh-CN" sz="1000">
                <a:ea typeface="宋体" panose="02010600030101010101" pitchFamily="2" charset="-122"/>
              </a:rPr>
              <a:t>Competency gap analysis (TBD) </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evaluations </a:t>
            </a:r>
          </a:p>
          <a:p>
            <a:pPr marL="231775" indent="-231775">
              <a:lnSpc>
                <a:spcPct val="80000"/>
              </a:lnSpc>
            </a:pPr>
            <a:r>
              <a:rPr lang="en-US" altLang="zh-CN" sz="1000">
                <a:ea typeface="宋体" panose="02010600030101010101" pitchFamily="2" charset="-122"/>
              </a:rPr>
              <a:t>Employee survey ratings on “performance &amp; accountability” questions </a:t>
            </a:r>
          </a:p>
          <a:p>
            <a:pPr marL="231775" indent="-231775">
              <a:lnSpc>
                <a:spcPct val="80000"/>
              </a:lnSpc>
            </a:pPr>
            <a:r>
              <a:rPr lang="en-US" altLang="zh-CN" sz="1000">
                <a:ea typeface="宋体" panose="02010600030101010101" pitchFamily="2" charset="-122"/>
              </a:rPr>
              <a:t>Disciplinary actions and reasons, disciplinary grievances/appeals filed and disposition (outcomes)</a:t>
            </a:r>
          </a:p>
          <a:p>
            <a:pPr marL="231775" indent="-231775">
              <a:lnSpc>
                <a:spcPct val="80000"/>
              </a:lnSpc>
            </a:pPr>
            <a:r>
              <a:rPr lang="en-US" altLang="zh-CN" sz="1000">
                <a:ea typeface="宋体" panose="02010600030101010101" pitchFamily="2" charset="-122"/>
              </a:rPr>
              <a:t>Reward and recognition practices (TBD) </a:t>
            </a:r>
          </a:p>
        </p:txBody>
      </p:sp>
      <p:grpSp>
        <p:nvGrpSpPr>
          <p:cNvPr id="67605" name="Group 21">
            <a:extLst>
              <a:ext uri="{FF2B5EF4-FFF2-40B4-BE49-F238E27FC236}">
                <a16:creationId xmlns:a16="http://schemas.microsoft.com/office/drawing/2014/main" id="{EE8D373E-9385-C400-DED1-E0DEF74A038F}"/>
              </a:ext>
            </a:extLst>
          </p:cNvPr>
          <p:cNvGrpSpPr>
            <a:grpSpLocks/>
          </p:cNvGrpSpPr>
          <p:nvPr/>
        </p:nvGrpSpPr>
        <p:grpSpPr bwMode="auto">
          <a:xfrm>
            <a:off x="152400" y="1076325"/>
            <a:ext cx="1447800" cy="5553075"/>
            <a:chOff x="96" y="678"/>
            <a:chExt cx="912" cy="3498"/>
          </a:xfrm>
        </p:grpSpPr>
        <p:sp>
          <p:nvSpPr>
            <p:cNvPr id="67599" name="Text Box 15">
              <a:extLst>
                <a:ext uri="{FF2B5EF4-FFF2-40B4-BE49-F238E27FC236}">
                  <a16:creationId xmlns:a16="http://schemas.microsoft.com/office/drawing/2014/main" id="{DBA17AB7-0829-1CF4-31CD-BA0FAEE9241A}"/>
                </a:ext>
              </a:extLst>
            </p:cNvPr>
            <p:cNvSpPr txBox="1">
              <a:spLocks noChangeArrowheads="1"/>
            </p:cNvSpPr>
            <p:nvPr/>
          </p:nvSpPr>
          <p:spPr bwMode="auto">
            <a:xfrm>
              <a:off x="96" y="678"/>
              <a:ext cx="912" cy="618"/>
            </a:xfrm>
            <a:prstGeom prst="rect">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Plan &amp; Align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0" name="Text Box 16">
              <a:extLst>
                <a:ext uri="{FF2B5EF4-FFF2-40B4-BE49-F238E27FC236}">
                  <a16:creationId xmlns:a16="http://schemas.microsoft.com/office/drawing/2014/main" id="{6DF4003A-C0DA-3D3C-899E-EBC74981C1FC}"/>
                </a:ext>
              </a:extLst>
            </p:cNvPr>
            <p:cNvSpPr txBox="1">
              <a:spLocks noChangeArrowheads="1"/>
            </p:cNvSpPr>
            <p:nvPr/>
          </p:nvSpPr>
          <p:spPr bwMode="auto">
            <a:xfrm>
              <a:off x="96" y="2118"/>
              <a:ext cx="912" cy="618"/>
            </a:xfrm>
            <a:prstGeom prst="rect">
              <a:avLst/>
            </a:prstGeom>
            <a:solidFill>
              <a:srgbClr val="0000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1" name="Text Box 17">
              <a:extLst>
                <a:ext uri="{FF2B5EF4-FFF2-40B4-BE49-F238E27FC236}">
                  <a16:creationId xmlns:a16="http://schemas.microsoft.com/office/drawing/2014/main" id="{6234AEE4-64CD-2461-0672-F830E09C7C3F}"/>
                </a:ext>
              </a:extLst>
            </p:cNvPr>
            <p:cNvSpPr txBox="1">
              <a:spLocks noChangeArrowheads="1"/>
            </p:cNvSpPr>
            <p:nvPr/>
          </p:nvSpPr>
          <p:spPr bwMode="auto">
            <a:xfrm>
              <a:off x="96" y="2838"/>
              <a:ext cx="912" cy="618"/>
            </a:xfrm>
            <a:prstGeom prst="rect">
              <a:avLst/>
            </a:prstGeom>
            <a:solidFill>
              <a:srgbClr val="66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Develop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2" name="Text Box 18">
              <a:extLst>
                <a:ext uri="{FF2B5EF4-FFF2-40B4-BE49-F238E27FC236}">
                  <a16:creationId xmlns:a16="http://schemas.microsoft.com/office/drawing/2014/main" id="{9B4B889E-130F-4898-1379-A3421E6187C9}"/>
                </a:ext>
              </a:extLst>
            </p:cNvPr>
            <p:cNvSpPr txBox="1">
              <a:spLocks noChangeArrowheads="1"/>
            </p:cNvSpPr>
            <p:nvPr/>
          </p:nvSpPr>
          <p:spPr bwMode="auto">
            <a:xfrm>
              <a:off x="96" y="1398"/>
              <a:ext cx="912" cy="618"/>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Hire</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3" name="Text Box 19">
              <a:extLst>
                <a:ext uri="{FF2B5EF4-FFF2-40B4-BE49-F238E27FC236}">
                  <a16:creationId xmlns:a16="http://schemas.microsoft.com/office/drawing/2014/main" id="{34EF456A-FB48-2967-6AF8-4F7574E724D3}"/>
                </a:ext>
              </a:extLst>
            </p:cNvPr>
            <p:cNvSpPr txBox="1">
              <a:spLocks noChangeArrowheads="1"/>
            </p:cNvSpPr>
            <p:nvPr/>
          </p:nvSpPr>
          <p:spPr bwMode="auto">
            <a:xfrm>
              <a:off x="96" y="3558"/>
              <a:ext cx="912" cy="618"/>
            </a:xfrm>
            <a:prstGeom prst="rect">
              <a:avLst/>
            </a:prstGeom>
            <a:solidFill>
              <a:srgbClr val="4D006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Reinforce Performance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grpSp>
      <p:sp>
        <p:nvSpPr>
          <p:cNvPr id="67604" name="Text Box 20">
            <a:extLst>
              <a:ext uri="{FF2B5EF4-FFF2-40B4-BE49-F238E27FC236}">
                <a16:creationId xmlns:a16="http://schemas.microsoft.com/office/drawing/2014/main" id="{7F2B3F72-CDDB-8361-68C1-14B7061E0BA7}"/>
              </a:ext>
            </a:extLst>
          </p:cNvPr>
          <p:cNvSpPr txBox="1">
            <a:spLocks noChangeArrowheads="1"/>
          </p:cNvSpPr>
          <p:nvPr/>
        </p:nvSpPr>
        <p:spPr bwMode="auto">
          <a:xfrm>
            <a:off x="7086600" y="1990725"/>
            <a:ext cx="1676400" cy="981075"/>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Ultimate Outcomes</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p:txBody>
      </p:sp>
      <p:sp>
        <p:nvSpPr>
          <p:cNvPr id="67606" name="Text Box 22">
            <a:extLst>
              <a:ext uri="{FF2B5EF4-FFF2-40B4-BE49-F238E27FC236}">
                <a16:creationId xmlns:a16="http://schemas.microsoft.com/office/drawing/2014/main" id="{646E782D-1556-DE10-D660-1ED05DC95475}"/>
              </a:ext>
            </a:extLst>
          </p:cNvPr>
          <p:cNvSpPr txBox="1">
            <a:spLocks noChangeArrowheads="1"/>
          </p:cNvSpPr>
          <p:nvPr/>
        </p:nvSpPr>
        <p:spPr bwMode="auto">
          <a:xfrm>
            <a:off x="6858000" y="3054350"/>
            <a:ext cx="20574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Employee survey ratings on “commitment” questions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rates and types </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 key occupational categories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Workforce diversity profile</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Retention measure (TBD)</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607" name="AutoShape 23">
            <a:extLst>
              <a:ext uri="{FF2B5EF4-FFF2-40B4-BE49-F238E27FC236}">
                <a16:creationId xmlns:a16="http://schemas.microsoft.com/office/drawing/2014/main" id="{BDE082CC-45C4-246F-48B9-533E51612F6D}"/>
              </a:ext>
            </a:extLst>
          </p:cNvPr>
          <p:cNvSpPr>
            <a:spLocks/>
          </p:cNvSpPr>
          <p:nvPr/>
        </p:nvSpPr>
        <p:spPr bwMode="auto">
          <a:xfrm>
            <a:off x="6585813" y="2136649"/>
            <a:ext cx="304800" cy="4419600"/>
          </a:xfrm>
          <a:prstGeom prst="rightBrace">
            <a:avLst>
              <a:gd name="adj1" fmla="val 12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